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256" r:id="rId2"/>
    <p:sldId id="262" r:id="rId3"/>
    <p:sldId id="261" r:id="rId4"/>
    <p:sldId id="263" r:id="rId5"/>
    <p:sldId id="264" r:id="rId6"/>
    <p:sldId id="265" r:id="rId7"/>
    <p:sldId id="266" r:id="rId8"/>
    <p:sldId id="267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065" autoAdjust="0"/>
  </p:normalViewPr>
  <p:slideViewPr>
    <p:cSldViewPr snapToGrid="0">
      <p:cViewPr varScale="1">
        <p:scale>
          <a:sx n="64" d="100"/>
          <a:sy n="64" d="100"/>
        </p:scale>
        <p:origin x="37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6CB44-952D-4189-96B0-16E46B9D8C6C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33DD8-2742-4F0C-98BB-A76093FC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0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33DD8-2742-4F0C-98BB-A76093FC06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7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33DD8-2742-4F0C-98BB-A76093FC06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29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33DD8-2742-4F0C-98BB-A76093FC06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20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33DD8-2742-4F0C-98BB-A76093FC06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93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33DD8-2742-4F0C-98BB-A76093FC06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38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33DD8-2742-4F0C-98BB-A76093FC06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12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33DD8-2742-4F0C-98BB-A76093FC06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34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33DD8-2742-4F0C-98BB-A76093FC06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62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F7F4-C9EF-4B08-9370-81D41D820C4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29E9-357D-4F0C-A8B3-2B069CA92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6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F7F4-C9EF-4B08-9370-81D41D820C4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29E9-357D-4F0C-A8B3-2B069CA92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7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F7F4-C9EF-4B08-9370-81D41D820C4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29E9-357D-4F0C-A8B3-2B069CA92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64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F7F4-C9EF-4B08-9370-81D41D820C4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29E9-357D-4F0C-A8B3-2B069CA9298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4586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F7F4-C9EF-4B08-9370-81D41D820C4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29E9-357D-4F0C-A8B3-2B069CA92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29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F7F4-C9EF-4B08-9370-81D41D820C4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29E9-357D-4F0C-A8B3-2B069CA92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15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F7F4-C9EF-4B08-9370-81D41D820C4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29E9-357D-4F0C-A8B3-2B069CA92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95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F7F4-C9EF-4B08-9370-81D41D820C4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29E9-357D-4F0C-A8B3-2B069CA92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2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F7F4-C9EF-4B08-9370-81D41D820C4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29E9-357D-4F0C-A8B3-2B069CA92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9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F7F4-C9EF-4B08-9370-81D41D820C4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29E9-357D-4F0C-A8B3-2B069CA92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7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F7F4-C9EF-4B08-9370-81D41D820C4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29E9-357D-4F0C-A8B3-2B069CA92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F7F4-C9EF-4B08-9370-81D41D820C4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29E9-357D-4F0C-A8B3-2B069CA92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1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F7F4-C9EF-4B08-9370-81D41D820C4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29E9-357D-4F0C-A8B3-2B069CA92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F7F4-C9EF-4B08-9370-81D41D820C4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29E9-357D-4F0C-A8B3-2B069CA92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3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F7F4-C9EF-4B08-9370-81D41D820C4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29E9-357D-4F0C-A8B3-2B069CA92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F7F4-C9EF-4B08-9370-81D41D820C4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29E9-357D-4F0C-A8B3-2B069CA92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6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F7F4-C9EF-4B08-9370-81D41D820C4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29E9-357D-4F0C-A8B3-2B069CA92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60EF7F4-C9EF-4B08-9370-81D41D820C4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E29E9-357D-4F0C-A8B3-2B069CA92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09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D3ED8-90AD-4E09-A791-0D4E107E9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5004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latin typeface="Algerian" panose="04020705040A02060702" pitchFamily="82" charset="0"/>
              </a:rPr>
              <a:t>ISTRAZIVA</a:t>
            </a:r>
            <a:r>
              <a:rPr lang="hr-HR" sz="2400" b="1" dirty="0">
                <a:latin typeface="Algerian" panose="04020705040A02060702" pitchFamily="82" charset="0"/>
              </a:rPr>
              <a:t>Č</a:t>
            </a:r>
            <a:r>
              <a:rPr lang="en-US" sz="2400" b="1" dirty="0">
                <a:latin typeface="Algerian" panose="04020705040A02060702" pitchFamily="82" charset="0"/>
              </a:rPr>
              <a:t>KO PITANJE</a:t>
            </a:r>
            <a:br>
              <a:rPr lang="en-US" sz="8000" b="1" dirty="0">
                <a:latin typeface="Algerian" panose="04020705040A02060702" pitchFamily="82" charset="0"/>
              </a:rPr>
            </a:br>
            <a:r>
              <a:rPr lang="en-US" sz="8000" b="1" dirty="0">
                <a:solidFill>
                  <a:srgbClr val="FF0000"/>
                </a:solidFill>
                <a:latin typeface="Algerian" panose="04020705040A02060702" pitchFamily="82" charset="0"/>
              </a:rPr>
              <a:t>PODR</a:t>
            </a:r>
            <a:r>
              <a:rPr lang="hr-HR" sz="8000" b="1" dirty="0">
                <a:solidFill>
                  <a:srgbClr val="FF0000"/>
                </a:solidFill>
                <a:latin typeface="Algerian" panose="04020705040A02060702" pitchFamily="82" charset="0"/>
              </a:rPr>
              <a:t>Ž</a:t>
            </a:r>
            <a:r>
              <a:rPr lang="en-US" sz="8000" b="1" dirty="0">
                <a:solidFill>
                  <a:srgbClr val="FF0000"/>
                </a:solidFill>
                <a:latin typeface="Algerian" panose="04020705040A02060702" pitchFamily="82" charset="0"/>
              </a:rPr>
              <a:t>AVA LI KISIK GORENJE 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3BB6F5-9A8C-4234-9A8A-DA6D30FC9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1752" y="5561368"/>
            <a:ext cx="9144000" cy="1655762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Karlo Budimir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5A</a:t>
            </a:r>
          </a:p>
        </p:txBody>
      </p:sp>
    </p:spTree>
    <p:extLst>
      <p:ext uri="{BB962C8B-B14F-4D97-AF65-F5344CB8AC3E}">
        <p14:creationId xmlns:p14="http://schemas.microsoft.com/office/powerpoint/2010/main" val="159347990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1BE71C-0465-4258-BE1C-7E0B18E5E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6581"/>
            <a:ext cx="9144000" cy="8911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lgerian" panose="04020705040A02060702" pitchFamily="82" charset="0"/>
              </a:rPr>
              <a:t>SADR</a:t>
            </a:r>
            <a:r>
              <a:rPr lang="hr-HR" b="1" dirty="0">
                <a:latin typeface="Algerian" panose="04020705040A02060702" pitchFamily="82" charset="0"/>
              </a:rPr>
              <a:t>Ž</a:t>
            </a:r>
            <a:r>
              <a:rPr lang="en-US" b="1" dirty="0">
                <a:latin typeface="Algerian" panose="04020705040A02060702" pitchFamily="82" charset="0"/>
              </a:rPr>
              <a:t>AJ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3BB6F5-9A8C-4234-9A8A-DA6D30FC9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182" y="1643928"/>
            <a:ext cx="9144000" cy="4236609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5400" b="1" dirty="0" err="1"/>
              <a:t>Sredstva</a:t>
            </a:r>
            <a:r>
              <a:rPr lang="en-US" sz="5400" b="1" dirty="0"/>
              <a:t> </a:t>
            </a:r>
            <a:r>
              <a:rPr lang="en-US" sz="5400" b="1" dirty="0" err="1"/>
              <a:t>potrebna</a:t>
            </a:r>
            <a:r>
              <a:rPr lang="en-US" sz="5400" b="1" dirty="0"/>
              <a:t> za </a:t>
            </a:r>
            <a:r>
              <a:rPr lang="en-US" sz="5400" b="1" dirty="0" err="1"/>
              <a:t>pokus</a:t>
            </a:r>
            <a:endParaRPr lang="en-US" sz="5400" b="1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5400" b="1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5400" b="1" dirty="0" err="1"/>
              <a:t>Tijek</a:t>
            </a:r>
            <a:r>
              <a:rPr lang="en-US" sz="5400" b="1" dirty="0"/>
              <a:t> </a:t>
            </a:r>
            <a:r>
              <a:rPr lang="en-US" sz="5400" b="1" dirty="0" err="1"/>
              <a:t>pokusa</a:t>
            </a:r>
            <a:endParaRPr lang="en-US" sz="5400" b="1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5400" b="1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5400" b="1" dirty="0" err="1"/>
              <a:t>Zaklju</a:t>
            </a:r>
            <a:r>
              <a:rPr lang="hr-HR" sz="5400" b="1" dirty="0"/>
              <a:t>č</a:t>
            </a:r>
            <a:r>
              <a:rPr lang="en-US" sz="5400" b="1" dirty="0" err="1"/>
              <a:t>ak</a:t>
            </a:r>
            <a:endParaRPr lang="en-US" sz="5400" b="1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15B893-5142-4035-AE06-E3374EA53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463" y="1269190"/>
            <a:ext cx="4094747" cy="545966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0281797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1BE71C-0465-4258-BE1C-7E0B18E5E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2764"/>
            <a:ext cx="9144000" cy="891164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Algerian" panose="04020705040A02060702" pitchFamily="82" charset="0"/>
              </a:rPr>
              <a:t>SREDSTVA </a:t>
            </a:r>
            <a:r>
              <a:rPr lang="en-US" sz="5400" b="1" dirty="0" err="1">
                <a:latin typeface="Algerian" panose="04020705040A02060702" pitchFamily="82" charset="0"/>
              </a:rPr>
              <a:t>potrebna</a:t>
            </a:r>
            <a:r>
              <a:rPr lang="en-US" sz="5400" b="1" dirty="0">
                <a:latin typeface="Algerian" panose="04020705040A02060702" pitchFamily="82" charset="0"/>
              </a:rPr>
              <a:t> za </a:t>
            </a:r>
            <a:r>
              <a:rPr lang="en-US" sz="5400" b="1" dirty="0" err="1">
                <a:latin typeface="Algerian" panose="04020705040A02060702" pitchFamily="82" charset="0"/>
              </a:rPr>
              <a:t>pokus</a:t>
            </a:r>
            <a:endParaRPr lang="en-US" sz="5400" b="1" dirty="0">
              <a:latin typeface="Algerian" panose="04020705040A020607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3BB6F5-9A8C-4234-9A8A-DA6D30FC9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181" y="1872941"/>
            <a:ext cx="9144000" cy="4236609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b="1" dirty="0"/>
              <a:t>Vo</a:t>
            </a:r>
            <a:r>
              <a:rPr lang="hr-HR" b="1" dirty="0"/>
              <a:t>Š</a:t>
            </a:r>
            <a:r>
              <a:rPr lang="en-US" b="1" dirty="0"/>
              <a:t>tana</a:t>
            </a:r>
            <a:r>
              <a:rPr lang="hr-HR" b="1" dirty="0"/>
              <a:t> </a:t>
            </a:r>
            <a:r>
              <a:rPr lang="en-US" b="1" dirty="0"/>
              <a:t> </a:t>
            </a:r>
            <a:r>
              <a:rPr lang="en-US" b="1" dirty="0" err="1"/>
              <a:t>svije</a:t>
            </a:r>
            <a:r>
              <a:rPr lang="hr-HR" b="1" dirty="0"/>
              <a:t>Ć</a:t>
            </a:r>
            <a:r>
              <a:rPr lang="en-US" b="1" dirty="0"/>
              <a:t>a</a:t>
            </a:r>
            <a:endParaRPr lang="hr-HR" b="1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b="1" dirty="0" err="1"/>
              <a:t>Menzura</a:t>
            </a:r>
            <a:endParaRPr lang="hr-HR" b="1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hr-HR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hr-HR" b="1" dirty="0" err="1"/>
              <a:t>Petrijeva</a:t>
            </a:r>
            <a:r>
              <a:rPr lang="hr-HR" b="1" dirty="0"/>
              <a:t> zdjelica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hr-HR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hr-HR" b="1" dirty="0"/>
              <a:t>Šibice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hr-HR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hr-HR" b="1" dirty="0"/>
              <a:t>Tinta (tuš crni)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02151A-F3A2-49F5-9766-BB2A883CA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68" y="1198346"/>
            <a:ext cx="4074914" cy="543321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cxnSp>
        <p:nvCxnSpPr>
          <p:cNvPr id="4" name="Ravni poveznik sa strelicom 3">
            <a:extLst>
              <a:ext uri="{FF2B5EF4-FFF2-40B4-BE49-F238E27FC236}">
                <a16:creationId xmlns:a16="http://schemas.microsoft.com/office/drawing/2014/main" id="{8DFFC052-5DCE-4E58-8A5D-7A666921B5EC}"/>
              </a:ext>
            </a:extLst>
          </p:cNvPr>
          <p:cNvCxnSpPr/>
          <p:nvPr/>
        </p:nvCxnSpPr>
        <p:spPr>
          <a:xfrm>
            <a:off x="3429000" y="2045470"/>
            <a:ext cx="4969042" cy="110690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997A36DE-C48E-4069-A914-4F048A76AB8E}"/>
              </a:ext>
            </a:extLst>
          </p:cNvPr>
          <p:cNvCxnSpPr>
            <a:cxnSpLocks/>
          </p:cNvCxnSpPr>
          <p:nvPr/>
        </p:nvCxnSpPr>
        <p:spPr>
          <a:xfrm>
            <a:off x="2294021" y="2928482"/>
            <a:ext cx="7559004" cy="117104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DA047DB5-C133-4282-ADCA-5AEF73089244}"/>
              </a:ext>
            </a:extLst>
          </p:cNvPr>
          <p:cNvCxnSpPr>
            <a:cxnSpLocks/>
          </p:cNvCxnSpPr>
          <p:nvPr/>
        </p:nvCxnSpPr>
        <p:spPr>
          <a:xfrm>
            <a:off x="3429000" y="3775090"/>
            <a:ext cx="5035655" cy="177146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A32326B0-89F1-4CE6-B96C-F728AE6EB0AC}"/>
              </a:ext>
            </a:extLst>
          </p:cNvPr>
          <p:cNvCxnSpPr>
            <a:cxnSpLocks/>
          </p:cNvCxnSpPr>
          <p:nvPr/>
        </p:nvCxnSpPr>
        <p:spPr>
          <a:xfrm>
            <a:off x="1891912" y="4660824"/>
            <a:ext cx="8479309" cy="494247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450E0996-EEA9-4644-B884-BB684662FB08}"/>
              </a:ext>
            </a:extLst>
          </p:cNvPr>
          <p:cNvCxnSpPr>
            <a:cxnSpLocks/>
          </p:cNvCxnSpPr>
          <p:nvPr/>
        </p:nvCxnSpPr>
        <p:spPr>
          <a:xfrm>
            <a:off x="3076073" y="5716365"/>
            <a:ext cx="8137358" cy="2189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320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1BE71C-0465-4258-BE1C-7E0B18E5E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9048" y="531881"/>
            <a:ext cx="9144000" cy="8911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lgerian" panose="04020705040A02060702" pitchFamily="82" charset="0"/>
              </a:rPr>
              <a:t>TIJEK POKUSA</a:t>
            </a:r>
            <a:br>
              <a:rPr lang="en-US" b="1" dirty="0">
                <a:latin typeface="Algerian" panose="04020705040A02060702" pitchFamily="82" charset="0"/>
              </a:rPr>
            </a:br>
            <a:r>
              <a:rPr lang="en-US" sz="3100" b="1" dirty="0">
                <a:latin typeface="Algerian" panose="04020705040A02060702" pitchFamily="82" charset="0"/>
              </a:rPr>
              <a:t>KORAK 1.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C5C136-B88E-4BE4-99D7-DB9856BC7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180" y="1655961"/>
            <a:ext cx="6540301" cy="1997906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RADNJA:</a:t>
            </a:r>
            <a:endParaRPr lang="hr-HR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b="1" dirty="0"/>
              <a:t>Pričvršćivanje svijeće za </a:t>
            </a:r>
            <a:r>
              <a:rPr lang="hr-HR" b="1" dirty="0" err="1"/>
              <a:t>Petrijevu</a:t>
            </a:r>
            <a:r>
              <a:rPr lang="hr-HR" b="1" dirty="0"/>
              <a:t> zdjelicu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b="1" dirty="0"/>
              <a:t>Miješanje tinte s vodom u </a:t>
            </a:r>
            <a:r>
              <a:rPr lang="hr-HR" b="1" dirty="0" err="1"/>
              <a:t>Petrijevoj</a:t>
            </a:r>
            <a:r>
              <a:rPr lang="hr-HR" b="1" dirty="0"/>
              <a:t> zdjelici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b="1" dirty="0"/>
              <a:t>Paljenje svijeće 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FA18C3-ADE6-40E7-9B14-1EC1DA2F2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791" y="1133201"/>
            <a:ext cx="4095578" cy="5460771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E3CAAAAC-6F97-4284-9A97-007151433951}"/>
              </a:ext>
            </a:extLst>
          </p:cNvPr>
          <p:cNvSpPr txBox="1">
            <a:spLocks/>
          </p:cNvSpPr>
          <p:nvPr/>
        </p:nvSpPr>
        <p:spPr>
          <a:xfrm>
            <a:off x="554181" y="4091561"/>
            <a:ext cx="6540301" cy="1997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REZULTAT:</a:t>
            </a:r>
            <a:endParaRPr lang="hr-HR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b="1" dirty="0"/>
              <a:t>Nakon nekoliko trenutaka svijeća se počela taliti.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9491568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1BE71C-0465-4258-BE1C-7E0B18E5E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9048" y="531881"/>
            <a:ext cx="9144000" cy="8911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lgerian" panose="04020705040A02060702" pitchFamily="82" charset="0"/>
              </a:rPr>
              <a:t>TIJEK POKUSA</a:t>
            </a:r>
            <a:br>
              <a:rPr lang="en-US" b="1" dirty="0">
                <a:latin typeface="Algerian" panose="04020705040A02060702" pitchFamily="82" charset="0"/>
              </a:rPr>
            </a:br>
            <a:r>
              <a:rPr lang="en-US" sz="3100" b="1" dirty="0">
                <a:latin typeface="Algerian" panose="04020705040A02060702" pitchFamily="82" charset="0"/>
              </a:rPr>
              <a:t>KORAK 2.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77A72FE-52E6-4385-8BD0-569AF4F6F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933" y="1492323"/>
            <a:ext cx="6540301" cy="1997906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RADNJA:</a:t>
            </a:r>
            <a:endParaRPr lang="hr-HR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b="1" dirty="0"/>
              <a:t>Poklapanje svijeće menzurom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C30847-DD16-49A3-ABC6-ECC3B87AC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746" y="1008436"/>
            <a:ext cx="4181812" cy="557574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D20BDA52-4EC2-484D-9989-2CE3BC6EDAB7}"/>
              </a:ext>
            </a:extLst>
          </p:cNvPr>
          <p:cNvSpPr txBox="1">
            <a:spLocks/>
          </p:cNvSpPr>
          <p:nvPr/>
        </p:nvSpPr>
        <p:spPr>
          <a:xfrm>
            <a:off x="301932" y="3939955"/>
            <a:ext cx="6540301" cy="1997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REZULTAT:</a:t>
            </a:r>
            <a:endParaRPr lang="hr-HR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b="1" dirty="0"/>
              <a:t>Svijeća još gori (gorenje traje dok ima kisika u menzuri).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8714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1BE71C-0465-4258-BE1C-7E0B18E5E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9048" y="531881"/>
            <a:ext cx="9144000" cy="8911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lgerian" panose="04020705040A02060702" pitchFamily="82" charset="0"/>
              </a:rPr>
              <a:t>TIJEK POKUSA</a:t>
            </a:r>
            <a:br>
              <a:rPr lang="en-US" b="1" dirty="0">
                <a:latin typeface="Algerian" panose="04020705040A02060702" pitchFamily="82" charset="0"/>
              </a:rPr>
            </a:br>
            <a:r>
              <a:rPr lang="en-US" sz="3100" b="1" dirty="0">
                <a:latin typeface="Algerian" panose="04020705040A02060702" pitchFamily="82" charset="0"/>
              </a:rPr>
              <a:t>KORAK 3.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9B374FA-5BFE-429E-8DAB-8A7458354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182" y="1643929"/>
            <a:ext cx="6540301" cy="1997906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RADNJA:</a:t>
            </a:r>
            <a:endParaRPr lang="hr-HR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b="1" dirty="0"/>
              <a:t>Praćenje tijeka gorenja voštane svijeće.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5DF9F-7D56-4CFB-A496-107BDFFE0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8" y="1075689"/>
            <a:ext cx="4206355" cy="5608473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57484CD0-32A2-4715-BA43-18D2C4EBF1AB}"/>
              </a:ext>
            </a:extLst>
          </p:cNvPr>
          <p:cNvSpPr txBox="1">
            <a:spLocks/>
          </p:cNvSpPr>
          <p:nvPr/>
        </p:nvSpPr>
        <p:spPr>
          <a:xfrm>
            <a:off x="554181" y="4091561"/>
            <a:ext cx="6540301" cy="1997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REZULTAT:</a:t>
            </a:r>
            <a:endParaRPr lang="hr-HR" b="1" dirty="0"/>
          </a:p>
          <a:p>
            <a:pPr algn="l"/>
            <a:r>
              <a:rPr lang="hr-HR" b="1" dirty="0"/>
              <a:t>Svijeća se ugasila zbog nedostatka kisika.</a:t>
            </a:r>
          </a:p>
          <a:p>
            <a:pPr algn="l"/>
            <a:endParaRPr lang="hr-HR" b="1" dirty="0"/>
          </a:p>
          <a:p>
            <a:pPr algn="l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028521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1BE71C-0465-4258-BE1C-7E0B18E5E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9048" y="531881"/>
            <a:ext cx="9144000" cy="8911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lgerian" panose="04020705040A02060702" pitchFamily="82" charset="0"/>
              </a:rPr>
              <a:t>TIJEK POKUSA</a:t>
            </a:r>
            <a:br>
              <a:rPr lang="en-US" b="1" dirty="0">
                <a:latin typeface="Algerian" panose="04020705040A02060702" pitchFamily="82" charset="0"/>
              </a:rPr>
            </a:br>
            <a:r>
              <a:rPr lang="en-US" sz="3100" b="1" dirty="0">
                <a:latin typeface="Algerian" panose="04020705040A02060702" pitchFamily="82" charset="0"/>
              </a:rPr>
              <a:t>KORAK 4.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081D7A-2594-4B71-A3BC-626850263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182" y="1643929"/>
            <a:ext cx="6540301" cy="1997906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RADNJA:</a:t>
            </a:r>
            <a:endParaRPr lang="hr-HR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b="1" dirty="0"/>
              <a:t>Opažanje reakcije vode u </a:t>
            </a:r>
            <a:r>
              <a:rPr lang="hr-HR" b="1" dirty="0" err="1"/>
              <a:t>Petrijevoj</a:t>
            </a:r>
            <a:r>
              <a:rPr lang="hr-HR" b="1" dirty="0"/>
              <a:t> zdjelici</a:t>
            </a:r>
          </a:p>
          <a:p>
            <a:pPr algn="l"/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2A0B3D-A562-4C12-B015-26C4334A3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079" y="1243629"/>
            <a:ext cx="4025186" cy="536691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686A72EA-ADA4-44A1-B250-B8564C6E3C5F}"/>
              </a:ext>
            </a:extLst>
          </p:cNvPr>
          <p:cNvSpPr txBox="1">
            <a:spLocks/>
          </p:cNvSpPr>
          <p:nvPr/>
        </p:nvSpPr>
        <p:spPr>
          <a:xfrm>
            <a:off x="554181" y="4091561"/>
            <a:ext cx="6540301" cy="1997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REZULTAT:</a:t>
            </a:r>
            <a:endParaRPr lang="hr-HR" b="1" dirty="0"/>
          </a:p>
          <a:p>
            <a:pPr algn="l"/>
            <a:r>
              <a:rPr lang="hr-HR" b="1" dirty="0"/>
              <a:t>Voda pomiješana s tintom se podigla u menzuri zbog nedostatka kisika.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6230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1BE71C-0465-4258-BE1C-7E0B18E5E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9048" y="531881"/>
            <a:ext cx="9144000" cy="8911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lgerian" panose="04020705040A02060702" pitchFamily="82" charset="0"/>
              </a:rPr>
              <a:t>TIJEK POKUSA</a:t>
            </a:r>
            <a:br>
              <a:rPr lang="en-US" b="1" dirty="0">
                <a:latin typeface="Algerian" panose="04020705040A02060702" pitchFamily="82" charset="0"/>
              </a:rPr>
            </a:br>
            <a:r>
              <a:rPr lang="en-US" sz="3100" b="1" dirty="0">
                <a:latin typeface="Algerian" panose="04020705040A02060702" pitchFamily="82" charset="0"/>
              </a:rPr>
              <a:t>KORAK 5.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3BB6F5-9A8C-4234-9A8A-DA6D30FC9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182" y="1643929"/>
            <a:ext cx="6540301" cy="1997906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RADNJA:</a:t>
            </a:r>
            <a:endParaRPr lang="hr-HR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b="1" dirty="0"/>
              <a:t>Odvajane menzure od </a:t>
            </a:r>
            <a:r>
              <a:rPr lang="hr-HR" b="1" dirty="0" err="1"/>
              <a:t>Petrijeve</a:t>
            </a:r>
            <a:r>
              <a:rPr lang="hr-HR" b="1" dirty="0"/>
              <a:t> zdjelice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78BFFA-28FE-4179-A5CC-E9BAD4180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95" y="1130969"/>
            <a:ext cx="4169960" cy="555994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8815AB1-85DF-48DC-891A-7C2FAC8C601B}"/>
              </a:ext>
            </a:extLst>
          </p:cNvPr>
          <p:cNvSpPr txBox="1">
            <a:spLocks/>
          </p:cNvSpPr>
          <p:nvPr/>
        </p:nvSpPr>
        <p:spPr>
          <a:xfrm>
            <a:off x="554181" y="4091561"/>
            <a:ext cx="6540301" cy="1997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REZULTAT:</a:t>
            </a:r>
            <a:endParaRPr lang="hr-HR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b="1" dirty="0"/>
              <a:t>Voda pomiješana s tintom se vratila natrag u </a:t>
            </a:r>
            <a:r>
              <a:rPr lang="hr-HR" b="1" dirty="0" err="1"/>
              <a:t>Petrijevu</a:t>
            </a:r>
            <a:r>
              <a:rPr lang="hr-HR" b="1" dirty="0"/>
              <a:t> zdjelicu.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659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1BE71C-0465-4258-BE1C-7E0B18E5E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6581"/>
            <a:ext cx="9144000" cy="891164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Footlight MT Light" panose="0204060206030A020304" pitchFamily="18" charset="0"/>
              </a:rPr>
              <a:t>ZAKLJU</a:t>
            </a:r>
            <a:r>
              <a:rPr lang="hr-HR" b="1" dirty="0">
                <a:latin typeface="Footlight MT Light" panose="0204060206030A020304" pitchFamily="18" charset="0"/>
              </a:rPr>
              <a:t>Č</a:t>
            </a:r>
            <a:r>
              <a:rPr lang="en-US" b="1" dirty="0">
                <a:latin typeface="Footlight MT Light" panose="0204060206030A020304" pitchFamily="18" charset="0"/>
              </a:rPr>
              <a:t>AK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3BB6F5-9A8C-4234-9A8A-DA6D30FC9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0411" y="2154810"/>
            <a:ext cx="9144000" cy="4236609"/>
          </a:xfrm>
        </p:spPr>
        <p:txBody>
          <a:bodyPr>
            <a:normAutofit lnSpcReduction="10000"/>
          </a:bodyPr>
          <a:lstStyle/>
          <a:p>
            <a:pPr algn="l"/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4000" b="1" i="0" u="sng" dirty="0" err="1">
                <a:solidFill>
                  <a:srgbClr val="FF0000"/>
                </a:solidFill>
                <a:effectLst/>
                <a:latin typeface="Helvetica Neue"/>
              </a:rPr>
              <a:t>Kisik</a:t>
            </a:r>
            <a:r>
              <a:rPr lang="en-US" sz="4000" b="1" i="0" u="sng" dirty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en-US" sz="4000" b="1" i="0" u="sng" dirty="0" err="1">
                <a:solidFill>
                  <a:srgbClr val="FF0000"/>
                </a:solidFill>
                <a:effectLst/>
                <a:latin typeface="Helvetica Neue"/>
              </a:rPr>
              <a:t>podr</a:t>
            </a:r>
            <a:r>
              <a:rPr lang="hr-HR" sz="4000" b="1" i="0" u="sng" dirty="0">
                <a:solidFill>
                  <a:srgbClr val="FF0000"/>
                </a:solidFill>
                <a:effectLst/>
                <a:latin typeface="Helvetica Neue"/>
              </a:rPr>
              <a:t>ž</a:t>
            </a:r>
            <a:r>
              <a:rPr lang="en-US" sz="4000" b="1" i="0" u="sng" dirty="0">
                <a:solidFill>
                  <a:srgbClr val="FF0000"/>
                </a:solidFill>
                <a:effectLst/>
                <a:latin typeface="Helvetica Neue"/>
              </a:rPr>
              <a:t>ava </a:t>
            </a:r>
            <a:r>
              <a:rPr lang="en-US" sz="4000" b="1" i="0" u="sng" dirty="0" err="1">
                <a:solidFill>
                  <a:srgbClr val="FF0000"/>
                </a:solidFill>
                <a:effectLst/>
                <a:latin typeface="Helvetica Neue"/>
              </a:rPr>
              <a:t>gorenje</a:t>
            </a:r>
            <a:r>
              <a:rPr lang="hr-HR" sz="4000" b="1" i="0" u="sng" dirty="0">
                <a:solidFill>
                  <a:srgbClr val="FF0000"/>
                </a:solidFill>
                <a:effectLst/>
                <a:latin typeface="Helvetica Neue"/>
              </a:rPr>
              <a:t>!</a:t>
            </a:r>
            <a:endParaRPr lang="en-US" sz="4000" b="1" i="0" u="sng" dirty="0">
              <a:solidFill>
                <a:srgbClr val="FF0000"/>
              </a:solidFill>
              <a:effectLst/>
              <a:latin typeface="Helvetica Neue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Helvetica Neue"/>
              </a:rPr>
              <a:t>Kisik</a:t>
            </a:r>
            <a:r>
              <a:rPr lang="en-US" sz="4000" b="1" dirty="0">
                <a:solidFill>
                  <a:srgbClr val="FF0000"/>
                </a:solidFill>
                <a:latin typeface="Helvetica Neue"/>
              </a:rPr>
              <a:t> je </a:t>
            </a:r>
            <a:r>
              <a:rPr lang="en-US" sz="4000" b="1" dirty="0" err="1">
                <a:solidFill>
                  <a:srgbClr val="FF0000"/>
                </a:solidFill>
                <a:latin typeface="Helvetica Neue"/>
              </a:rPr>
              <a:t>potreban</a:t>
            </a:r>
            <a:r>
              <a:rPr lang="en-US" sz="4000" b="1" dirty="0">
                <a:solidFill>
                  <a:srgbClr val="FF0000"/>
                </a:solidFill>
                <a:latin typeface="Helvetica Neue"/>
              </a:rPr>
              <a:t> da bi </a:t>
            </a:r>
            <a:r>
              <a:rPr lang="en-US" sz="4000" b="1" dirty="0" err="1">
                <a:solidFill>
                  <a:srgbClr val="FF0000"/>
                </a:solidFill>
                <a:latin typeface="Helvetica Neue"/>
              </a:rPr>
              <a:t>gorenje</a:t>
            </a:r>
            <a:r>
              <a:rPr lang="en-US" sz="4000" b="1" dirty="0">
                <a:solidFill>
                  <a:srgbClr val="FF0000"/>
                </a:solidFill>
                <a:latin typeface="Helvetica Neue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elvetica Neue"/>
              </a:rPr>
              <a:t>bilo</a:t>
            </a:r>
            <a:r>
              <a:rPr lang="en-US" sz="4000" b="1" dirty="0">
                <a:solidFill>
                  <a:srgbClr val="FF0000"/>
                </a:solidFill>
                <a:latin typeface="Helvetica Neue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elvetica Neue"/>
              </a:rPr>
              <a:t>mogu</a:t>
            </a:r>
            <a:r>
              <a:rPr lang="hr-HR" sz="4000" b="1" dirty="0">
                <a:solidFill>
                  <a:srgbClr val="FF0000"/>
                </a:solidFill>
                <a:latin typeface="Helvetica Neue"/>
              </a:rPr>
              <a:t>ć</a:t>
            </a:r>
            <a:r>
              <a:rPr lang="en-US" sz="4000" b="1" dirty="0">
                <a:solidFill>
                  <a:srgbClr val="FF0000"/>
                </a:solidFill>
                <a:latin typeface="Helvetica Neue"/>
              </a:rPr>
              <a:t>e</a:t>
            </a:r>
            <a:r>
              <a:rPr lang="hr-HR" sz="4000" b="1" dirty="0">
                <a:solidFill>
                  <a:srgbClr val="FF0000"/>
                </a:solidFill>
                <a:latin typeface="Helvetica Neue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Helvetica Neue"/>
              </a:rPr>
              <a:t> a </a:t>
            </a:r>
            <a:r>
              <a:rPr lang="en-US" sz="4000" b="1" dirty="0" err="1">
                <a:solidFill>
                  <a:srgbClr val="FF0000"/>
                </a:solidFill>
                <a:latin typeface="Helvetica Neue"/>
              </a:rPr>
              <a:t>ukoliko</a:t>
            </a:r>
            <a:r>
              <a:rPr lang="en-US" sz="4000" b="1" dirty="0">
                <a:solidFill>
                  <a:srgbClr val="FF0000"/>
                </a:solidFill>
                <a:latin typeface="Helvetica Neue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elvetica Neue"/>
              </a:rPr>
              <a:t>nestane</a:t>
            </a:r>
            <a:r>
              <a:rPr lang="en-US" sz="4000" b="1" dirty="0">
                <a:solidFill>
                  <a:srgbClr val="FF0000"/>
                </a:solidFill>
                <a:latin typeface="Helvetica Neue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elvetica Neue"/>
              </a:rPr>
              <a:t>kisika</a:t>
            </a:r>
            <a:r>
              <a:rPr lang="en-US" sz="4000" b="1" dirty="0">
                <a:solidFill>
                  <a:srgbClr val="FF0000"/>
                </a:solidFill>
                <a:latin typeface="Helvetica Neue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elvetica Neue"/>
              </a:rPr>
              <a:t>gorenje</a:t>
            </a:r>
            <a:r>
              <a:rPr lang="en-US" sz="4000" b="1" dirty="0">
                <a:solidFill>
                  <a:srgbClr val="FF0000"/>
                </a:solidFill>
                <a:latin typeface="Helvetica Neue"/>
              </a:rPr>
              <a:t> se ne </a:t>
            </a:r>
            <a:r>
              <a:rPr lang="en-US" sz="4000" b="1" dirty="0" err="1">
                <a:solidFill>
                  <a:srgbClr val="FF0000"/>
                </a:solidFill>
                <a:latin typeface="Helvetica Neue"/>
              </a:rPr>
              <a:t>mo</a:t>
            </a:r>
            <a:r>
              <a:rPr lang="hr-HR" sz="4000" b="1" dirty="0">
                <a:solidFill>
                  <a:srgbClr val="FF0000"/>
                </a:solidFill>
                <a:latin typeface="Helvetica Neue"/>
              </a:rPr>
              <a:t>ž</a:t>
            </a:r>
            <a:r>
              <a:rPr lang="en-US" sz="4000" b="1" dirty="0">
                <a:solidFill>
                  <a:srgbClr val="FF0000"/>
                </a:solidFill>
                <a:latin typeface="Helvetica Neue"/>
              </a:rPr>
              <a:t>e </a:t>
            </a:r>
            <a:r>
              <a:rPr lang="en-US" sz="4000" b="1" dirty="0" err="1">
                <a:solidFill>
                  <a:srgbClr val="FF0000"/>
                </a:solidFill>
                <a:latin typeface="Helvetica Neue"/>
              </a:rPr>
              <a:t>odvijati</a:t>
            </a:r>
            <a:endParaRPr lang="en-US" sz="4000" b="1" i="0" dirty="0">
              <a:solidFill>
                <a:srgbClr val="FF0000"/>
              </a:solidFill>
              <a:effectLst/>
              <a:latin typeface="Helvetica Neue"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18065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156</TotalTime>
  <Words>221</Words>
  <Application>Microsoft Office PowerPoint</Application>
  <PresentationFormat>Široki zaslon</PresentationFormat>
  <Paragraphs>58</Paragraphs>
  <Slides>9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8" baseType="lpstr">
      <vt:lpstr>Algerian</vt:lpstr>
      <vt:lpstr>Arial</vt:lpstr>
      <vt:lpstr>Calibri</vt:lpstr>
      <vt:lpstr>Century Gothic</vt:lpstr>
      <vt:lpstr>Footlight MT Light</vt:lpstr>
      <vt:lpstr>Helvetica Neue</vt:lpstr>
      <vt:lpstr>Wingdings</vt:lpstr>
      <vt:lpstr>Wingdings 3</vt:lpstr>
      <vt:lpstr>Ion</vt:lpstr>
      <vt:lpstr>ISTRAZIVAČKO PITANJE PODRŽAVA LI KISIK GORENJE ?</vt:lpstr>
      <vt:lpstr>SADRŽAJ</vt:lpstr>
      <vt:lpstr>SREDSTVA potrebna za pokus</vt:lpstr>
      <vt:lpstr>TIJEK POKUSA KORAK 1.</vt:lpstr>
      <vt:lpstr>TIJEK POKUSA KORAK 2.</vt:lpstr>
      <vt:lpstr>TIJEK POKUSA KORAK 3.</vt:lpstr>
      <vt:lpstr>TIJEK POKUSA KORAK 4.</vt:lpstr>
      <vt:lpstr>TIJEK POKUSA KORAK 5.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OLIMPIJSKE IGRE</dc:title>
  <dc:creator>Robert Budimir-Bekan</dc:creator>
  <cp:lastModifiedBy>Karlo Budimir Bekan</cp:lastModifiedBy>
  <cp:revision>17</cp:revision>
  <dcterms:created xsi:type="dcterms:W3CDTF">2021-03-05T00:06:32Z</dcterms:created>
  <dcterms:modified xsi:type="dcterms:W3CDTF">2021-03-09T13:37:18Z</dcterms:modified>
</cp:coreProperties>
</file>