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Stil teme 1 - Isticanj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il teme 1 - Isticanj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 teme 1 - Isticanj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51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754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0185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1873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4403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3872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4947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4542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634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589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5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38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822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9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844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104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834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6A1344-E856-448F-82E4-B14137E9F8C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D0ADD7E-446B-4DE0-BC43-CF687CACC4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4951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157413" y="371475"/>
            <a:ext cx="12530138" cy="1285875"/>
          </a:xfrm>
        </p:spPr>
        <p:txBody>
          <a:bodyPr>
            <a:normAutofit/>
          </a:bodyPr>
          <a:lstStyle/>
          <a:p>
            <a:r>
              <a:rPr lang="hr-HR" b="1" cap="none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IMA LI ZRAK MASU?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386638" y="5400675"/>
            <a:ext cx="6381750" cy="1971675"/>
          </a:xfrm>
        </p:spPr>
        <p:txBody>
          <a:bodyPr/>
          <a:lstStyle/>
          <a:p>
            <a:r>
              <a:rPr lang="hr-HR" dirty="0">
                <a:solidFill>
                  <a:schemeClr val="accent2">
                    <a:lumMod val="50000"/>
                  </a:schemeClr>
                </a:solidFill>
              </a:rPr>
              <a:t>Prezentaciju napravio: Duje Burazin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8909"/>
            <a:ext cx="7386638" cy="48490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816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555625" y="5182390"/>
            <a:ext cx="8534400" cy="1507067"/>
          </a:xfrm>
        </p:spPr>
        <p:txBody>
          <a:bodyPr/>
          <a:lstStyle/>
          <a:p>
            <a:br>
              <a:rPr lang="hr-HR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  <a:p>
            <a:endParaRPr lang="hr-HR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half" idx="2"/>
          </p:nvPr>
        </p:nvSpPr>
        <p:spPr>
          <a:xfrm>
            <a:off x="684212" y="2972063"/>
            <a:ext cx="4937655" cy="3030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>
                <a:solidFill>
                  <a:schemeClr val="accent2">
                    <a:lumMod val="75000"/>
                  </a:schemeClr>
                </a:solidFill>
              </a:rPr>
              <a:t>Za izradu praktičnog rada potrebno je:</a:t>
            </a:r>
          </a:p>
          <a:p>
            <a:r>
              <a:rPr lang="hr-HR" sz="2400" dirty="0">
                <a:solidFill>
                  <a:schemeClr val="accent2">
                    <a:lumMod val="75000"/>
                  </a:schemeClr>
                </a:solidFill>
              </a:rPr>
              <a:t>ispuhana lopta, </a:t>
            </a:r>
          </a:p>
          <a:p>
            <a:r>
              <a:rPr lang="hr-HR" sz="2400" dirty="0">
                <a:solidFill>
                  <a:schemeClr val="accent2">
                    <a:lumMod val="75000"/>
                  </a:schemeClr>
                </a:solidFill>
              </a:rPr>
              <a:t>pumpa za napuhivanje lopte </a:t>
            </a:r>
          </a:p>
          <a:p>
            <a:r>
              <a:rPr lang="hr-HR" sz="2400" dirty="0">
                <a:solidFill>
                  <a:schemeClr val="accent2">
                    <a:lumMod val="75000"/>
                  </a:schemeClr>
                </a:solidFill>
              </a:rPr>
              <a:t> vaga</a:t>
            </a:r>
            <a:endParaRPr lang="hr-HR" sz="2400" dirty="0"/>
          </a:p>
        </p:txBody>
      </p:sp>
      <p:sp>
        <p:nvSpPr>
          <p:cNvPr id="19" name="Rezervirano mjesto teksta 18"/>
          <p:cNvSpPr>
            <a:spLocks noGrp="1"/>
          </p:cNvSpPr>
          <p:nvPr>
            <p:ph type="body" sz="quarter" idx="3"/>
          </p:nvPr>
        </p:nvSpPr>
        <p:spPr>
          <a:xfrm>
            <a:off x="828674" y="685799"/>
            <a:ext cx="9915525" cy="1414463"/>
          </a:xfrm>
        </p:spPr>
        <p:txBody>
          <a:bodyPr/>
          <a:lstStyle/>
          <a:p>
            <a:r>
              <a:rPr lang="hr-HR" sz="4400" dirty="0">
                <a:solidFill>
                  <a:schemeClr val="accent2">
                    <a:lumMod val="75000"/>
                  </a:schemeClr>
                </a:solidFill>
              </a:rPr>
              <a:t>PRIPREMA PRAKTIČNOG RADA</a:t>
            </a:r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4"/>
          </p:nvPr>
        </p:nvSpPr>
        <p:spPr>
          <a:xfrm>
            <a:off x="6072188" y="2857499"/>
            <a:ext cx="5129211" cy="3145102"/>
          </a:xfrm>
        </p:spPr>
        <p:txBody>
          <a:bodyPr/>
          <a:lstStyle/>
          <a:p>
            <a:r>
              <a:rPr lang="hr-HR" sz="2400" dirty="0">
                <a:solidFill>
                  <a:schemeClr val="accent2">
                    <a:lumMod val="75000"/>
                  </a:schemeClr>
                </a:solidFill>
              </a:rPr>
              <a:t>Ovim pokusom saznajem ima li zrak masu i hoće li lopta imati istu masu kada je ispuhana i napuhana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7017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43013" y="504295"/>
            <a:ext cx="9701212" cy="1524530"/>
          </a:xfrm>
        </p:spPr>
        <p:txBody>
          <a:bodyPr>
            <a:normAutofit/>
          </a:bodyPr>
          <a:lstStyle/>
          <a:p>
            <a:r>
              <a:rPr lang="hr-HR" sz="6600" dirty="0">
                <a:solidFill>
                  <a:schemeClr val="accent2">
                    <a:lumMod val="75000"/>
                  </a:schemeClr>
                </a:solidFill>
              </a:rPr>
              <a:t>Ima li zrak masu?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800" dirty="0"/>
              <a:t>I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357189" y="2800349"/>
            <a:ext cx="4357686" cy="3643313"/>
          </a:xfrm>
        </p:spPr>
        <p:txBody>
          <a:bodyPr/>
          <a:lstStyle/>
          <a:p>
            <a:r>
              <a:rPr lang="hr-HR" sz="2400" dirty="0">
                <a:solidFill>
                  <a:schemeClr val="accent2">
                    <a:lumMod val="75000"/>
                  </a:schemeClr>
                </a:solidFill>
              </a:rPr>
              <a:t>PRETPOSTAVKA: </a:t>
            </a:r>
          </a:p>
          <a:p>
            <a:r>
              <a:rPr lang="hr-HR" sz="2400" dirty="0">
                <a:solidFill>
                  <a:schemeClr val="accent2">
                    <a:lumMod val="75000"/>
                  </a:schemeClr>
                </a:solidFill>
              </a:rPr>
              <a:t>Pretpostavljam da zrak  ima  masu, i da tu masu mi osjećamo kao tlak</a:t>
            </a:r>
            <a:r>
              <a:rPr lang="hr-HR" dirty="0"/>
              <a:t>.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sz="800" dirty="0"/>
              <a:t>I</a:t>
            </a:r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621866" y="2432245"/>
            <a:ext cx="4779433" cy="32388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63366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28950" y="485776"/>
            <a:ext cx="9529762" cy="1600199"/>
          </a:xfrm>
        </p:spPr>
        <p:txBody>
          <a:bodyPr/>
          <a:lstStyle/>
          <a:p>
            <a:r>
              <a:rPr lang="hr-HR" dirty="0"/>
              <a:t>Tijek istraživanja: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 flipH="1">
            <a:off x="214313" y="824458"/>
            <a:ext cx="45719" cy="614598"/>
          </a:xfrm>
        </p:spPr>
        <p:txBody>
          <a:bodyPr/>
          <a:lstStyle/>
          <a:p>
            <a:r>
              <a:rPr lang="hr-HR" sz="800" dirty="0"/>
              <a:t>I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389743" y="2085975"/>
            <a:ext cx="5232123" cy="4224885"/>
          </a:xfrm>
        </p:spPr>
        <p:txBody>
          <a:bodyPr/>
          <a:lstStyle/>
          <a:p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Prvo sam pripremio sve što je potrebno za pokus i uključio vagu.</a:t>
            </a: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086" y="3559258"/>
            <a:ext cx="2920206" cy="212760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1888762" y="4623061"/>
            <a:ext cx="1525248" cy="1063802"/>
          </a:xfrm>
        </p:spPr>
        <p:txBody>
          <a:bodyPr/>
          <a:lstStyle/>
          <a:p>
            <a:r>
              <a:rPr lang="hr-HR" dirty="0"/>
              <a:t>i</a:t>
            </a:r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24333" y="1582653"/>
            <a:ext cx="4224338" cy="52320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60421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H="1">
            <a:off x="638493" y="4487332"/>
            <a:ext cx="45719" cy="1507067"/>
          </a:xfrm>
        </p:spPr>
        <p:txBody>
          <a:bodyPr>
            <a:normAutofit/>
          </a:bodyPr>
          <a:lstStyle/>
          <a:p>
            <a:r>
              <a:rPr lang="hr-HR" sz="800" dirty="0"/>
              <a:t>I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5719" cy="45719"/>
          </a:xfrm>
        </p:spPr>
        <p:txBody>
          <a:bodyPr/>
          <a:lstStyle/>
          <a:p>
            <a:r>
              <a:rPr lang="hr-HR" sz="800" dirty="0"/>
              <a:t>I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Onda sam ispuhanu loptu izvagao na vagi. Težina je bila 4.19 dag</a:t>
            </a:r>
          </a:p>
          <a:p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Na slici možemo i vidjeti težinu na zaslonu vage.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 rot="2578770">
            <a:off x="5708393" y="41524"/>
            <a:ext cx="161936" cy="101901"/>
          </a:xfrm>
        </p:spPr>
        <p:txBody>
          <a:bodyPr/>
          <a:lstStyle/>
          <a:p>
            <a:r>
              <a:rPr lang="hr-HR" dirty="0"/>
              <a:t>I</a:t>
            </a:r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2218" y="1352565"/>
            <a:ext cx="3710863" cy="39886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0663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H="1">
            <a:off x="271463" y="4487332"/>
            <a:ext cx="412749" cy="1899181"/>
          </a:xfrm>
        </p:spPr>
        <p:txBody>
          <a:bodyPr>
            <a:normAutofit/>
          </a:bodyPr>
          <a:lstStyle/>
          <a:p>
            <a:r>
              <a:rPr lang="hr-HR" sz="800" dirty="0"/>
              <a:t>I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 flipH="1">
            <a:off x="885825" y="685800"/>
            <a:ext cx="86255" cy="271463"/>
          </a:xfrm>
        </p:spPr>
        <p:txBody>
          <a:bodyPr/>
          <a:lstStyle/>
          <a:p>
            <a:r>
              <a:rPr lang="hr-HR" sz="800" dirty="0"/>
              <a:t>I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Tada sam s pumpom napuhao loptu i izvagao napuhanu loptu. Težina je bila 4.31dag kao što možemo vidjeti na slici</a:t>
            </a:r>
            <a:r>
              <a:rPr lang="hr-HR" dirty="0"/>
              <a:t>.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sz="800" dirty="0"/>
              <a:t>I</a:t>
            </a:r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56534" y="1701261"/>
            <a:ext cx="3030538" cy="43005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49337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28874" y="300038"/>
            <a:ext cx="7313611" cy="1976398"/>
          </a:xfrm>
        </p:spPr>
        <p:txBody>
          <a:bodyPr>
            <a:normAutofit/>
          </a:bodyPr>
          <a:lstStyle/>
          <a:p>
            <a:r>
              <a:rPr lang="hr-HR" sz="7200" dirty="0">
                <a:solidFill>
                  <a:schemeClr val="accent2">
                    <a:lumMod val="75000"/>
                  </a:schemeClr>
                </a:solidFill>
              </a:rPr>
              <a:t>rezultati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 flipV="1">
            <a:off x="114300" y="757238"/>
            <a:ext cx="45719" cy="142875"/>
          </a:xfrm>
        </p:spPr>
        <p:txBody>
          <a:bodyPr/>
          <a:lstStyle/>
          <a:p>
            <a:endParaRPr lang="hr-HR" dirty="0"/>
          </a:p>
          <a:p>
            <a:r>
              <a:rPr lang="hr-HR" sz="800" dirty="0"/>
              <a:t>I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10601324" y="685800"/>
            <a:ext cx="142875" cy="214313"/>
          </a:xfrm>
        </p:spPr>
        <p:txBody>
          <a:bodyPr/>
          <a:lstStyle/>
          <a:p>
            <a:r>
              <a:rPr lang="hr-HR" dirty="0"/>
              <a:t>I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079065" y="2299231"/>
            <a:ext cx="5336648" cy="4330167"/>
          </a:xfrm>
        </p:spPr>
        <p:txBody>
          <a:bodyPr/>
          <a:lstStyle/>
          <a:p>
            <a:endParaRPr lang="hr-HR" dirty="0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01566798"/>
              </p:ext>
            </p:extLst>
          </p:nvPr>
        </p:nvGraphicFramePr>
        <p:xfrm>
          <a:off x="684212" y="2344822"/>
          <a:ext cx="10059987" cy="428457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353329">
                  <a:extLst>
                    <a:ext uri="{9D8B030D-6E8A-4147-A177-3AD203B41FA5}">
                      <a16:colId xmlns:a16="http://schemas.microsoft.com/office/drawing/2014/main" val="49932545"/>
                    </a:ext>
                  </a:extLst>
                </a:gridCol>
                <a:gridCol w="3353329">
                  <a:extLst>
                    <a:ext uri="{9D8B030D-6E8A-4147-A177-3AD203B41FA5}">
                      <a16:colId xmlns:a16="http://schemas.microsoft.com/office/drawing/2014/main" val="1772482030"/>
                    </a:ext>
                  </a:extLst>
                </a:gridCol>
                <a:gridCol w="3353329">
                  <a:extLst>
                    <a:ext uri="{9D8B030D-6E8A-4147-A177-3AD203B41FA5}">
                      <a16:colId xmlns:a16="http://schemas.microsoft.com/office/drawing/2014/main" val="1539532474"/>
                    </a:ext>
                  </a:extLst>
                </a:gridCol>
              </a:tblGrid>
              <a:tr h="2552183">
                <a:tc>
                  <a:txBody>
                    <a:bodyPr/>
                    <a:lstStyle/>
                    <a:p>
                      <a:pPr algn="l" rtl="0" fontAlgn="base"/>
                      <a:r>
                        <a:rPr lang="hr-HR" sz="2800" b="0" dirty="0">
                          <a:solidFill>
                            <a:schemeClr val="bg1"/>
                          </a:solidFill>
                          <a:effectLst/>
                        </a:rPr>
                        <a:t>Masa</a:t>
                      </a:r>
                      <a:r>
                        <a:rPr lang="en-US" sz="2800" b="0" dirty="0">
                          <a:effectLst/>
                        </a:rPr>
                        <a:t>  </a:t>
                      </a: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</a:rPr>
                        <a:t>prazne</a:t>
                      </a: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</a:rPr>
                        <a:t>lopte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2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endParaRPr lang="hr-HR" sz="12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endParaRPr lang="hr-HR" sz="12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endParaRPr lang="hr-HR" sz="12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endParaRPr lang="hr-HR" sz="12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hr-HR" sz="4000" b="0" dirty="0">
                          <a:solidFill>
                            <a:schemeClr val="bg1"/>
                          </a:solidFill>
                          <a:effectLst/>
                        </a:rPr>
                        <a:t>4.19 dag</a:t>
                      </a:r>
                      <a:endParaRPr lang="en-US" sz="4000" b="0" i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6323" marR="76323" marT="38161" marB="3816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</a:rPr>
                        <a:t>Masa  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effectLst/>
                        </a:rPr>
                        <a:t>napuhane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effectLst/>
                        </a:rPr>
                        <a:t>lopte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24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endParaRPr lang="hr-HR" sz="24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endParaRPr lang="hr-HR" sz="24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hr-HR" sz="4000" b="0" dirty="0">
                          <a:solidFill>
                            <a:schemeClr val="bg1"/>
                          </a:solidFill>
                          <a:effectLst/>
                        </a:rPr>
                        <a:t>4.31 dag</a:t>
                      </a:r>
                      <a:endParaRPr lang="hr-HR" sz="4000" b="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323" marR="76323" marT="38161" marB="3816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</a:rPr>
                        <a:t>Masa  </a:t>
                      </a: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</a:rPr>
                        <a:t>zraka</a:t>
                      </a:r>
                      <a:endParaRPr lang="hr-HR" sz="28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endParaRPr lang="hr-HR" sz="28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endParaRPr lang="hr-HR" sz="2800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hr-HR" sz="3600" b="0" dirty="0">
                          <a:solidFill>
                            <a:srgbClr val="000000"/>
                          </a:solidFill>
                          <a:effectLst/>
                        </a:rPr>
                        <a:t>0.12 dag</a:t>
                      </a:r>
                      <a:endParaRPr lang="en-US" sz="3600" b="0" i="0" dirty="0">
                        <a:effectLst/>
                      </a:endParaRPr>
                    </a:p>
                  </a:txBody>
                  <a:tcPr marL="76323" marR="76323" marT="38161" marB="38161"/>
                </a:tc>
                <a:extLst>
                  <a:ext uri="{0D108BD9-81ED-4DB2-BD59-A6C34878D82A}">
                    <a16:rowId xmlns:a16="http://schemas.microsoft.com/office/drawing/2014/main" val="3603256829"/>
                  </a:ext>
                </a:extLst>
              </a:tr>
              <a:tr h="173239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US" sz="900" b="0">
                          <a:effectLst/>
                        </a:rPr>
                        <a:t> </a:t>
                      </a:r>
                      <a:endParaRPr lang="en-US" sz="1500" b="0" i="0">
                        <a:effectLst/>
                      </a:endParaRPr>
                    </a:p>
                  </a:txBody>
                  <a:tcPr marL="76323" marR="76323" marT="38161" marB="3816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b="0">
                          <a:effectLst/>
                        </a:rPr>
                        <a:t> </a:t>
                      </a:r>
                      <a:endParaRPr lang="en-US" sz="900" b="0" i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23" marR="76323" marT="38161" marB="3816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b="0" dirty="0">
                          <a:effectLst/>
                        </a:rPr>
                        <a:t> </a:t>
                      </a:r>
                      <a:endParaRPr lang="en-US" sz="900" b="0" i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23" marR="76323" marT="38161" marB="38161"/>
                </a:tc>
                <a:extLst>
                  <a:ext uri="{0D108BD9-81ED-4DB2-BD59-A6C34878D82A}">
                    <a16:rowId xmlns:a16="http://schemas.microsoft.com/office/drawing/2014/main" val="503809785"/>
                  </a:ext>
                </a:extLst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Rezultati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636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71613" y="685801"/>
            <a:ext cx="8515350" cy="1142999"/>
          </a:xfrm>
        </p:spPr>
        <p:txBody>
          <a:bodyPr>
            <a:normAutofit fontScale="90000"/>
          </a:bodyPr>
          <a:lstStyle/>
          <a:p>
            <a:r>
              <a:rPr lang="hr-HR" dirty="0"/>
              <a:t>JE LI POKUS POTVRDIO MOJU PRETPOSTAVKU? OBJASNI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5719" cy="576262"/>
          </a:xfrm>
        </p:spPr>
        <p:txBody>
          <a:bodyPr/>
          <a:lstStyle/>
          <a:p>
            <a:r>
              <a:rPr lang="hr-HR" sz="800" dirty="0"/>
              <a:t>K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28625" y="2543175"/>
            <a:ext cx="5100638" cy="4001030"/>
          </a:xfrm>
        </p:spPr>
        <p:txBody>
          <a:bodyPr/>
          <a:lstStyle/>
          <a:p>
            <a:r>
              <a:rPr lang="hr-HR" dirty="0">
                <a:solidFill>
                  <a:schemeClr val="accent2">
                    <a:lumMod val="50000"/>
                  </a:schemeClr>
                </a:solidFill>
              </a:rPr>
              <a:t>DA, potvrdio sam moju pretpostavku da zrak ima masu kako sam i očekivao.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sz="800" dirty="0"/>
              <a:t>i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5686425" y="2543175"/>
            <a:ext cx="4935008" cy="4001030"/>
          </a:xfrm>
        </p:spPr>
        <p:txBody>
          <a:bodyPr/>
          <a:lstStyle/>
          <a:p>
            <a:r>
              <a:rPr lang="hr-HR" dirty="0"/>
              <a:t>ZAKLJUČAK: zrak ima masu</a:t>
            </a:r>
          </a:p>
        </p:txBody>
      </p:sp>
    </p:spTree>
    <p:extLst>
      <p:ext uri="{BB962C8B-B14F-4D97-AF65-F5344CB8AC3E}">
        <p14:creationId xmlns:p14="http://schemas.microsoft.com/office/powerpoint/2010/main" val="13734590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</TotalTime>
  <Words>196</Words>
  <Application>Microsoft Office PowerPoint</Application>
  <PresentationFormat>Široki zaslon</PresentationFormat>
  <Paragraphs>56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Isječak</vt:lpstr>
      <vt:lpstr>IMA LI ZRAK MASU?</vt:lpstr>
      <vt:lpstr> </vt:lpstr>
      <vt:lpstr>Ima li zrak masu?</vt:lpstr>
      <vt:lpstr>Tijek istraživanja:</vt:lpstr>
      <vt:lpstr>I</vt:lpstr>
      <vt:lpstr>I</vt:lpstr>
      <vt:lpstr>rezultati</vt:lpstr>
      <vt:lpstr>JE LI POKUS POTVRDIO MOJU PRETPOSTAVKU? OBJASNI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 LI ZRAK MASU?</dc:title>
  <dc:creator>Jelena Burazin</dc:creator>
  <cp:lastModifiedBy>Anamarija Burazin</cp:lastModifiedBy>
  <cp:revision>12</cp:revision>
  <dcterms:created xsi:type="dcterms:W3CDTF">2021-03-07T12:44:28Z</dcterms:created>
  <dcterms:modified xsi:type="dcterms:W3CDTF">2021-03-09T16:07:07Z</dcterms:modified>
</cp:coreProperties>
</file>