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2" r:id="rId4"/>
    <p:sldId id="263" r:id="rId5"/>
    <p:sldId id="265" r:id="rId6"/>
    <p:sldId id="257" r:id="rId7"/>
    <p:sldId id="258" r:id="rId8"/>
    <p:sldId id="259" r:id="rId9"/>
    <p:sldId id="260" r:id="rId10"/>
    <p:sldId id="261" r:id="rId11"/>
    <p:sldId id="266" r:id="rId12"/>
    <p:sldId id="267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5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20" Type="http://schemas.microsoft.com/office/2016/11/relationships/changesInfo" Target="changesInfos/changesInfo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. Amg" userId="c8c1b57bc9b7817f" providerId="LiveId" clId="{E34E7AA0-87CC-FE40-B804-1CE7A97654B5}"/>
    <pc:docChg chg="modSld">
      <pc:chgData name="Mr. Amg" userId="c8c1b57bc9b7817f" providerId="LiveId" clId="{E34E7AA0-87CC-FE40-B804-1CE7A97654B5}" dt="2020-11-30T13:51:52.619" v="2" actId="1076"/>
      <pc:docMkLst>
        <pc:docMk/>
      </pc:docMkLst>
      <pc:sldChg chg="modSp">
        <pc:chgData name="Mr. Amg" userId="c8c1b57bc9b7817f" providerId="LiveId" clId="{E34E7AA0-87CC-FE40-B804-1CE7A97654B5}" dt="2020-11-30T13:51:52.619" v="2" actId="1076"/>
        <pc:sldMkLst>
          <pc:docMk/>
          <pc:sldMk cId="1753791966" sldId="266"/>
        </pc:sldMkLst>
        <pc:graphicFrameChg chg="mod">
          <ac:chgData name="Mr. Amg" userId="c8c1b57bc9b7817f" providerId="LiveId" clId="{E34E7AA0-87CC-FE40-B804-1CE7A97654B5}" dt="2020-11-30T13:51:52.619" v="2" actId="1076"/>
          <ac:graphicFrameMkLst>
            <pc:docMk/>
            <pc:sldMk cId="1753791966" sldId="266"/>
            <ac:graphicFrameMk id="15" creationId="{63D88C79-BAC0-499E-86DE-3037C20B98F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 /><Relationship Id="rId2" Type="http://schemas.microsoft.com/office/2011/relationships/chartColorStyle" Target="colors10.xml" /><Relationship Id="rId1" Type="http://schemas.microsoft.com/office/2011/relationships/chartStyle" Target="style10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 /><Relationship Id="rId2" Type="http://schemas.microsoft.com/office/2011/relationships/chartColorStyle" Target="colors6.xml" /><Relationship Id="rId1" Type="http://schemas.microsoft.com/office/2011/relationships/chartStyle" Target="style6.xm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 /><Relationship Id="rId2" Type="http://schemas.microsoft.com/office/2011/relationships/chartColorStyle" Target="colors7.xml" /><Relationship Id="rId1" Type="http://schemas.microsoft.com/office/2011/relationships/chartStyle" Target="style7.xml" 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 /><Relationship Id="rId2" Type="http://schemas.microsoft.com/office/2011/relationships/chartColorStyle" Target="colors8.xml" /><Relationship Id="rId1" Type="http://schemas.microsoft.com/office/2011/relationships/chartStyle" Target="style8.xml" 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 /><Relationship Id="rId2" Type="http://schemas.microsoft.com/office/2011/relationships/chartColorStyle" Target="colors9.xml" /><Relationship Id="rId1" Type="http://schemas.microsoft.com/office/2011/relationships/chartStyle" Target="style9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Tamna boja kose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1"/>
                <c:pt idx="0">
                  <c:v>Boja kose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85-4570-A428-7862C4D52CC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svijetla boja kose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1"/>
                <c:pt idx="0">
                  <c:v>Boja kose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85-4570-A428-7862C4D52CC9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Stupac1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1"/>
                <c:pt idx="0">
                  <c:v>Boja kose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F585-4570-A428-7862C4D52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30160"/>
        <c:axId val="119985248"/>
      </c:barChart>
      <c:catAx>
        <c:axId val="2423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85248"/>
        <c:crosses val="autoZero"/>
        <c:auto val="1"/>
        <c:lblAlgn val="ctr"/>
        <c:lblOffset val="100"/>
        <c:noMultiLvlLbl val="0"/>
      </c:catAx>
      <c:valAx>
        <c:axId val="11998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3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"/>
          <c:y val="0.91648056102362208"/>
          <c:w val="1"/>
          <c:h val="6.47694389763779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514620071278479"/>
          <c:y val="2.4484917034047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Duljina drugog nožnog prsta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ED-4514-8FA0-6CB3172B2A5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3ED-4514-8FA0-6CB3172B2A5C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List1!$A$2:$A$5</c:f>
              <c:strCache>
                <c:ptCount val="2"/>
                <c:pt idx="0">
                  <c:v>Kraći od palca</c:v>
                </c:pt>
                <c:pt idx="1">
                  <c:v>Dulji od palca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2"/>
                <c:pt idx="0">
                  <c:v>15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D-4514-8FA0-6CB3172B2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Smeđe ili zelene oči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1"/>
                <c:pt idx="0">
                  <c:v>Boja očiju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7B-4C89-AB9B-0DEBE3C0323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Plave ili sive oči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1"/>
                <c:pt idx="0">
                  <c:v>Boja očiju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7B-4C89-AB9B-0DEBE3C03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30160"/>
        <c:axId val="119985248"/>
      </c:barChart>
      <c:catAx>
        <c:axId val="2423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85248"/>
        <c:crosses val="autoZero"/>
        <c:auto val="1"/>
        <c:lblAlgn val="ctr"/>
        <c:lblOffset val="100"/>
        <c:noMultiLvlLbl val="0"/>
      </c:catAx>
      <c:valAx>
        <c:axId val="11998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3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648056102362208"/>
          <c:w val="1"/>
          <c:h val="6.47694389763779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Mogu uviti jezik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1"/>
                <c:pt idx="0">
                  <c:v>Mogućnost uvijanja jezika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D4-4714-B721-D6D256CBFA2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 mogu uviti jezik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1"/>
                <c:pt idx="0">
                  <c:v>Mogućnost uvijanja jezika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D4-4714-B721-D6D256CBF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30160"/>
        <c:axId val="119985248"/>
      </c:barChart>
      <c:catAx>
        <c:axId val="2423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85248"/>
        <c:crosses val="autoZero"/>
        <c:auto val="1"/>
        <c:lblAlgn val="ctr"/>
        <c:lblOffset val="100"/>
        <c:noMultiLvlLbl val="0"/>
      </c:catAx>
      <c:valAx>
        <c:axId val="11998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3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648056102362208"/>
          <c:w val="1"/>
          <c:h val="6.47694389763779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Ravna kosa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1"/>
                <c:pt idx="0">
                  <c:v>Tip kose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A-4C7C-9F7C-C00ED00137B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Kovrčava kosa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1"/>
                <c:pt idx="0">
                  <c:v>Tip kose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0A-4C7C-9F7C-C00ED0013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30160"/>
        <c:axId val="119985248"/>
      </c:barChart>
      <c:catAx>
        <c:axId val="2423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85248"/>
        <c:crosses val="autoZero"/>
        <c:auto val="1"/>
        <c:lblAlgn val="ctr"/>
        <c:lblOffset val="100"/>
        <c:noMultiLvlLbl val="0"/>
      </c:catAx>
      <c:valAx>
        <c:axId val="11998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3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648056102362208"/>
          <c:w val="1"/>
          <c:h val="6.47694389763779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Kraći od palca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1"/>
                <c:pt idx="0">
                  <c:v>Nožni prst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E-4634-B362-1A576137811C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Dulji od palca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1"/>
                <c:pt idx="0">
                  <c:v>Nožni prst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1E-4634-B362-1A5761378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30160"/>
        <c:axId val="119985248"/>
      </c:barChart>
      <c:catAx>
        <c:axId val="2423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85248"/>
        <c:crosses val="autoZero"/>
        <c:auto val="1"/>
        <c:lblAlgn val="ctr"/>
        <c:lblOffset val="100"/>
        <c:noMultiLvlLbl val="0"/>
      </c:catAx>
      <c:valAx>
        <c:axId val="11998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3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648056102362208"/>
          <c:w val="1"/>
          <c:h val="6.47694389763779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Boja kose učenika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7D0-4C98-80A5-D4FA76447B6A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D0-4C98-80A5-D4FA76447B6A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List1!$A$2:$A$3</c:f>
              <c:strCache>
                <c:ptCount val="2"/>
                <c:pt idx="0">
                  <c:v>tamna</c:v>
                </c:pt>
                <c:pt idx="1">
                  <c:v>svijetla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D0-4C98-80A5-D4FA76447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Boja očiju učenika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B00-4066-BBCA-C3D8F67CA7EA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00-4066-BBCA-C3D8F67CA7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List1!$A$2:$A$5</c:f>
              <c:strCache>
                <c:ptCount val="2"/>
                <c:pt idx="0">
                  <c:v>smeđe ili zelene</c:v>
                </c:pt>
                <c:pt idx="1">
                  <c:v>plave ili sive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00-4066-BBCA-C3D8F67CA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52844885849456E-2"/>
          <c:y val="0.91648056102362208"/>
          <c:w val="0.74066691867990886"/>
          <c:h val="6.47694389763779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Mogućnost</a:t>
            </a:r>
            <a:r>
              <a:rPr lang="hr-HR" baseline="0" dirty="0"/>
              <a:t> uzdužnog uvijanja jezika</a:t>
            </a:r>
          </a:p>
        </c:rich>
      </c:tx>
      <c:layout>
        <c:manualLayout>
          <c:xMode val="edge"/>
          <c:yMode val="edge"/>
          <c:x val="0.17232067836499898"/>
          <c:y val="3.5177633198188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Mogućnost uzdužnog uvijanja jezika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F8-44BC-A488-84191EF94A29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CF8-44BC-A488-84191EF94A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err="1"/>
                      <a:t>Mogu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uviti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jezik</a:t>
                    </a:r>
                    <a:r>
                      <a:rPr lang="en-US" baseline="0" dirty="0"/>
                      <a:t>
uzdužno </a:t>
                    </a:r>
                    <a:fld id="{5F8B1681-00EB-4D03-BE0F-8E35344C37E1}" type="PERCENTAGE">
                      <a:rPr lang="en-US" baseline="0" smtClean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CF8-44BC-A488-84191EF94A2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Ne mogu uviti jezik uzdužno</a:t>
                    </a:r>
                    <a:r>
                      <a:rPr lang="en-US" baseline="0" dirty="0"/>
                      <a:t>
</a:t>
                    </a:r>
                    <a:fld id="{FA0DF635-DEEC-4948-8C84-3E4ED2087633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CF8-44BC-A488-84191EF94A2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List1!$A$2:$A$5</c:f>
              <c:strCache>
                <c:ptCount val="2"/>
                <c:pt idx="0">
                  <c:v>Mogu uviti jezik</c:v>
                </c:pt>
                <c:pt idx="1">
                  <c:v>Ne mogu uviti jezik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8-44BC-A488-84191EF94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0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5.0000105822569411E-2"/>
          <c:y val="0.845589183807684"/>
          <c:w val="0.88366210641940879"/>
          <c:h val="0.104157054480617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Tip kose učenika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D4-4A43-BA89-F4AC9C1AC04A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9D4-4A43-BA89-F4AC9C1AC0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List1!$A$2:$A$5</c:f>
              <c:strCache>
                <c:ptCount val="2"/>
                <c:pt idx="0">
                  <c:v>Ravna</c:v>
                </c:pt>
                <c:pt idx="1">
                  <c:v>Kovrčava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D4-4A43-BA89-F4AC9C1AC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D811-3631-4E5F-B736-BC7774FBEBD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CA30-A892-4684-9E46-1AFBF57B66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D811-3631-4E5F-B736-BC7774FBEBD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CA30-A892-4684-9E46-1AFBF57B6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D811-3631-4E5F-B736-BC7774FBEBD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CA30-A892-4684-9E46-1AFBF57B6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D811-3631-4E5F-B736-BC7774FBEBD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CA30-A892-4684-9E46-1AFBF57B6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D811-3631-4E5F-B736-BC7774FBEBD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9A0CA30-A892-4684-9E46-1AFBF57B667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D811-3631-4E5F-B736-BC7774FBEBD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CA30-A892-4684-9E46-1AFBF57B6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D811-3631-4E5F-B736-BC7774FBEBD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CA30-A892-4684-9E46-1AFBF57B6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D811-3631-4E5F-B736-BC7774FBEBD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CA30-A892-4684-9E46-1AFBF57B6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D811-3631-4E5F-B736-BC7774FBEBD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CA30-A892-4684-9E46-1AFBF57B6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D811-3631-4E5F-B736-BC7774FBEBD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CA30-A892-4684-9E46-1AFBF57B6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D811-3631-4E5F-B736-BC7774FBEBD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CA30-A892-4684-9E46-1AFBF57B6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82D811-3631-4E5F-B736-BC7774FBEBD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A0CA30-A892-4684-9E46-1AFBF57B66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 /><Relationship Id="rId2" Type="http://schemas.openxmlformats.org/officeDocument/2006/relationships/chart" Target="../charts/chart6.xml" /><Relationship Id="rId1" Type="http://schemas.openxmlformats.org/officeDocument/2006/relationships/slideLayout" Target="../slideLayouts/slideLayout2.xml" /><Relationship Id="rId6" Type="http://schemas.openxmlformats.org/officeDocument/2006/relationships/chart" Target="../charts/chart10.xml" /><Relationship Id="rId5" Type="http://schemas.openxmlformats.org/officeDocument/2006/relationships/chart" Target="../charts/chart9.xml" /><Relationship Id="rId4" Type="http://schemas.openxmlformats.org/officeDocument/2006/relationships/chart" Target="../charts/chart8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-vnazora-fericanci.skole.hr/skola/projekti?ms_nav=aaa" TargetMode="Externa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chart" Target="../charts/char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6" Type="http://schemas.openxmlformats.org/officeDocument/2006/relationships/chart" Target="../charts/chart2.xml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4" Type="http://schemas.openxmlformats.org/officeDocument/2006/relationships/chart" Target="../charts/chart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4" Type="http://schemas.openxmlformats.org/officeDocument/2006/relationships/chart" Target="../charts/char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Dominante i recesivne osobine učenika 8.a razreda ŠK. G. 20/21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752600"/>
          </a:xfrm>
        </p:spPr>
        <p:txBody>
          <a:bodyPr>
            <a:normAutofit fontScale="92500" lnSpcReduction="20000"/>
          </a:bodyPr>
          <a:lstStyle/>
          <a:p>
            <a:endParaRPr lang="hr-HR" dirty="0"/>
          </a:p>
          <a:p>
            <a:endParaRPr lang="hr-HR" dirty="0"/>
          </a:p>
          <a:p>
            <a:r>
              <a:rPr lang="hr-HR" dirty="0"/>
              <a:t>OŠ Meje</a:t>
            </a:r>
          </a:p>
          <a:p>
            <a:r>
              <a:rPr lang="hr-HR" dirty="0"/>
              <a:t>Marko Barać i Angelo Despotušić, 8a</a:t>
            </a:r>
          </a:p>
        </p:txBody>
      </p:sp>
    </p:spTree>
    <p:extLst>
      <p:ext uri="{BB962C8B-B14F-4D97-AF65-F5344CB8AC3E}">
        <p14:creationId xmlns:p14="http://schemas.microsoft.com/office/powerpoint/2010/main" val="1369362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NOŽNI PRST-DULJI ILI KRAĆI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Dulji od palca</a:t>
            </a:r>
            <a:r>
              <a:rPr lang="hr-HR"/>
              <a:t>: 5/20=25</a:t>
            </a:r>
            <a:r>
              <a:rPr lang="hr-HR" dirty="0"/>
              <a:t>%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Kraći od palca: 15/20=75%</a:t>
            </a:r>
            <a:endParaRPr lang="en-US" dirty="0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964B2C62-266A-40A2-957B-9CF311FE2F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813172"/>
              </p:ext>
            </p:extLst>
          </p:nvPr>
        </p:nvGraphicFramePr>
        <p:xfrm>
          <a:off x="5508104" y="1988840"/>
          <a:ext cx="3456384" cy="3412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5242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21CD4A-8163-48C3-AD00-4976EC22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ANALIZA PODATAKA GRAFIKONOM</a:t>
            </a:r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F8E7B132-34BC-4BE9-8B00-0F2C42949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945720"/>
              </p:ext>
            </p:extLst>
          </p:nvPr>
        </p:nvGraphicFramePr>
        <p:xfrm>
          <a:off x="-23275" y="1583269"/>
          <a:ext cx="3106688" cy="252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kon 8">
            <a:extLst>
              <a:ext uri="{FF2B5EF4-FFF2-40B4-BE49-F238E27FC236}">
                <a16:creationId xmlns:a16="http://schemas.microsoft.com/office/drawing/2014/main" id="{86C3463A-BDF0-4A53-A35F-486AD2C3DA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2956479"/>
              </p:ext>
            </p:extLst>
          </p:nvPr>
        </p:nvGraphicFramePr>
        <p:xfrm>
          <a:off x="0" y="4128946"/>
          <a:ext cx="3491880" cy="2612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kon 11">
            <a:extLst>
              <a:ext uri="{FF2B5EF4-FFF2-40B4-BE49-F238E27FC236}">
                <a16:creationId xmlns:a16="http://schemas.microsoft.com/office/drawing/2014/main" id="{294DF15D-B6D3-4DE7-AA27-6C49C2F010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663380"/>
              </p:ext>
            </p:extLst>
          </p:nvPr>
        </p:nvGraphicFramePr>
        <p:xfrm>
          <a:off x="5364088" y="1600201"/>
          <a:ext cx="3779912" cy="252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ikon 14">
            <a:extLst>
              <a:ext uri="{FF2B5EF4-FFF2-40B4-BE49-F238E27FC236}">
                <a16:creationId xmlns:a16="http://schemas.microsoft.com/office/drawing/2014/main" id="{63D88C79-BAC0-499E-86DE-3037C20B98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4600068"/>
              </p:ext>
            </p:extLst>
          </p:nvPr>
        </p:nvGraphicFramePr>
        <p:xfrm>
          <a:off x="5534178" y="4245578"/>
          <a:ext cx="3779912" cy="2612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afikon 17">
            <a:extLst>
              <a:ext uri="{FF2B5EF4-FFF2-40B4-BE49-F238E27FC236}">
                <a16:creationId xmlns:a16="http://schemas.microsoft.com/office/drawing/2014/main" id="{0715DC1E-C13E-4D69-B97A-4460B7B1D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0605495"/>
              </p:ext>
            </p:extLst>
          </p:nvPr>
        </p:nvGraphicFramePr>
        <p:xfrm>
          <a:off x="2874640" y="2194170"/>
          <a:ext cx="3106688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53791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3F3AE0-797F-499C-9A43-FF9E7902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45C994-16DB-48AB-B773-508099810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hr-HR" dirty="0"/>
              <a:t>Analizom rezultata smo utvrdili da je veći postotak učenika s </a:t>
            </a:r>
            <a:r>
              <a:rPr lang="hr-HR" b="1" u="sng" dirty="0">
                <a:solidFill>
                  <a:srgbClr val="FFC000"/>
                </a:solidFill>
              </a:rPr>
              <a:t>dominantnim</a:t>
            </a:r>
            <a:r>
              <a:rPr lang="hr-HR" dirty="0"/>
              <a:t> svojstvima.</a:t>
            </a:r>
          </a:p>
          <a:p>
            <a:pPr marL="137160" indent="0">
              <a:buNone/>
            </a:pPr>
            <a:r>
              <a:rPr lang="hr-HR" dirty="0"/>
              <a:t>Na temelju dobivenih rezultata nije moguće  izvući opći zaključak jer je količina uzorka vrlo mala.</a:t>
            </a:r>
          </a:p>
        </p:txBody>
      </p:sp>
    </p:spTree>
    <p:extLst>
      <p:ext uri="{BB962C8B-B14F-4D97-AF65-F5344CB8AC3E}">
        <p14:creationId xmlns:p14="http://schemas.microsoft.com/office/powerpoint/2010/main" val="72048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http://www.os-vnazora-fericanci.skole.hr/skola/projekti?ms_nav=aaa</a:t>
            </a:r>
            <a:endParaRPr lang="hr-HR" dirty="0"/>
          </a:p>
          <a:p>
            <a:r>
              <a:rPr lang="hr-HR" dirty="0"/>
              <a:t>Anketa „Ispoljavanje dominantnih i recesivnih svojstava u populaciji osmih razreda šk. g. 20/21”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38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C9B9B-AAAE-42BD-BD3D-52B28D2CE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Vam na pažnji!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F92958-732D-4F06-9FB8-A827B5927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hr-HR" sz="20400" dirty="0">
                <a:sym typeface="Wingdings" panose="05000000000000000000" pitchFamily="2" charset="2"/>
              </a:rPr>
              <a:t>    </a:t>
            </a:r>
            <a:r>
              <a:rPr lang="hr-HR" sz="29400" dirty="0">
                <a:sym typeface="Wingdings" panose="05000000000000000000" pitchFamily="2" charset="2"/>
              </a:rPr>
              <a:t></a:t>
            </a:r>
            <a:endParaRPr lang="hr-HR" sz="20400" dirty="0"/>
          </a:p>
        </p:txBody>
      </p:sp>
    </p:spTree>
    <p:extLst>
      <p:ext uri="{BB962C8B-B14F-4D97-AF65-F5344CB8AC3E}">
        <p14:creationId xmlns:p14="http://schemas.microsoft.com/office/powerpoint/2010/main" val="90749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4A56F8-ADEE-48EE-B3A1-675C1CC2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A19818-8396-4733-9A7F-9A04E164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 lnSpcReduction="1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hr-HR" sz="3200" dirty="0"/>
              <a:t>Što su dominanta i recesivna svojstva</a:t>
            </a:r>
          </a:p>
          <a:p>
            <a:pPr marL="651510" indent="-514350">
              <a:buFont typeface="+mj-lt"/>
              <a:buAutoNum type="arabicPeriod"/>
            </a:pPr>
            <a:r>
              <a:rPr lang="hr-HR" sz="3200" dirty="0"/>
              <a:t>Nasljeđivanje kod ljudi</a:t>
            </a:r>
          </a:p>
          <a:p>
            <a:pPr marL="651510" indent="-514350">
              <a:buFont typeface="+mj-lt"/>
              <a:buAutoNum type="arabicPeriod"/>
            </a:pPr>
            <a:r>
              <a:rPr lang="hr-HR" sz="3200" dirty="0"/>
              <a:t>Cilj našeg projekta</a:t>
            </a:r>
          </a:p>
          <a:p>
            <a:pPr marL="651510" indent="-514350">
              <a:buFont typeface="+mj-lt"/>
              <a:buAutoNum type="arabicPeriod"/>
            </a:pPr>
            <a:r>
              <a:rPr lang="hr-HR" sz="3200" dirty="0"/>
              <a:t>Analiza boje kose učenika</a:t>
            </a:r>
          </a:p>
          <a:p>
            <a:pPr marL="651510" indent="-514350">
              <a:buFont typeface="+mj-lt"/>
              <a:buAutoNum type="arabicPeriod"/>
            </a:pPr>
            <a:r>
              <a:rPr lang="hr-HR" sz="3200" dirty="0"/>
              <a:t>Analiza boje očiju učenika</a:t>
            </a:r>
          </a:p>
          <a:p>
            <a:pPr marL="651510" indent="-514350">
              <a:buFont typeface="+mj-lt"/>
              <a:buAutoNum type="arabicPeriod"/>
            </a:pPr>
            <a:r>
              <a:rPr lang="hr-HR" sz="3200" dirty="0"/>
              <a:t>Mogućnosti uzdužno savijanja jezika</a:t>
            </a:r>
          </a:p>
          <a:p>
            <a:pPr marL="651510" indent="-514350">
              <a:buFont typeface="+mj-lt"/>
              <a:buAutoNum type="arabicPeriod"/>
            </a:pPr>
            <a:r>
              <a:rPr lang="hr-HR" sz="3200" dirty="0"/>
              <a:t>Analiza tipa kose</a:t>
            </a:r>
          </a:p>
          <a:p>
            <a:pPr marL="651510" indent="-514350">
              <a:buFont typeface="+mj-lt"/>
              <a:buAutoNum type="arabicPeriod"/>
            </a:pPr>
            <a:r>
              <a:rPr lang="hr-HR" sz="3200" dirty="0"/>
              <a:t>Nožni prst-dulji ili kraći</a:t>
            </a:r>
          </a:p>
          <a:p>
            <a:pPr marL="651510" indent="-514350">
              <a:buFont typeface="+mj-lt"/>
              <a:buAutoNum type="arabicPeriod"/>
            </a:pPr>
            <a:r>
              <a:rPr lang="hr-HR" sz="3200" dirty="0"/>
              <a:t>Analiza podataka grafikonom</a:t>
            </a:r>
          </a:p>
          <a:p>
            <a:pPr marL="651510" indent="-514350">
              <a:buFont typeface="+mj-lt"/>
              <a:buAutoNum type="arabicPeriod"/>
            </a:pPr>
            <a:r>
              <a:rPr lang="hr-HR" sz="3200" dirty="0"/>
              <a:t>Zaključak </a:t>
            </a:r>
          </a:p>
          <a:p>
            <a:pPr marL="651510" indent="-514350">
              <a:buFont typeface="+mj-lt"/>
              <a:buAutoNum type="arabicPeriod"/>
            </a:pPr>
            <a:r>
              <a:rPr lang="hr-HR" sz="3200" dirty="0"/>
              <a:t>Literatura</a:t>
            </a:r>
          </a:p>
          <a:p>
            <a:pPr marL="651510" indent="-514350">
              <a:buFont typeface="+mj-lt"/>
              <a:buAutoNum type="arabicPeriod"/>
            </a:pPr>
            <a:endParaRPr lang="hr-HR" sz="3200" dirty="0"/>
          </a:p>
          <a:p>
            <a:pPr marL="651510" indent="-514350">
              <a:buFont typeface="+mj-lt"/>
              <a:buAutoNum type="arabicPeriod"/>
            </a:pPr>
            <a:endParaRPr lang="hr-HR" sz="3200" dirty="0"/>
          </a:p>
          <a:p>
            <a:pPr marL="651510" indent="-514350">
              <a:buFont typeface="+mj-lt"/>
              <a:buAutoNum type="arabicPeriod"/>
            </a:pPr>
            <a:endParaRPr lang="hr-HR" sz="3200" dirty="0"/>
          </a:p>
          <a:p>
            <a:pPr marL="651510" indent="-514350">
              <a:buFont typeface="+mj-lt"/>
              <a:buAutoNum type="arabicPeriod"/>
            </a:pP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93745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ŠTO SU DOMINANTNA I RECESIVNA SVOJSTVA?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hr-HR" dirty="0"/>
              <a:t>Dominantna svojstva u nasljeđivanju su ona koja prevladavaju .</a:t>
            </a:r>
          </a:p>
          <a:p>
            <a:pPr marL="137160" indent="0">
              <a:buNone/>
            </a:pPr>
            <a:r>
              <a:rPr lang="hr-HR" dirty="0"/>
              <a:t>Recesivna svojstva u nasljeđivanju su ona koja su potisnuta, odnosno izostaju, ali se mogu pojaviti u svakoj novoj generaciji. </a:t>
            </a:r>
          </a:p>
          <a:p>
            <a:pPr marL="137160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4116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NASLJEĐIVANJE KOD LJUDI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0"/>
          </a:xfrm>
        </p:spPr>
        <p:txBody>
          <a:bodyPr>
            <a:normAutofit fontScale="92500" lnSpcReduction="10000"/>
          </a:bodyPr>
          <a:lstStyle/>
          <a:p>
            <a:r>
              <a:rPr lang="vi-VN" sz="2400" dirty="0"/>
              <a:t>Kao i kod svih organizama, i kod čovjeka je ustanovljena prisutnost dominantnih (prevladavajućih) i recesivnih (potisnutih) svojstava. Pošto kod čovjeka iz etičkih razloga nije moguće izvoditi eksperimente</a:t>
            </a:r>
            <a:r>
              <a:rPr lang="hr-HR" sz="2400" dirty="0"/>
              <a:t>, anketiranjem smo ispitali osobine koje se nalaze u sljedećem primjeru:</a:t>
            </a:r>
            <a:endParaRPr lang="hr-HR" dirty="0"/>
          </a:p>
          <a:p>
            <a:endParaRPr lang="vi-VN" dirty="0"/>
          </a:p>
          <a:p>
            <a:r>
              <a:rPr lang="hr-HR" dirty="0"/>
              <a:t>Anketa provedena na uzorku od 20 učenika.</a:t>
            </a:r>
            <a:endParaRPr lang="vi-VN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104538"/>
              </p:ext>
            </p:extLst>
          </p:nvPr>
        </p:nvGraphicFramePr>
        <p:xfrm>
          <a:off x="611560" y="4259632"/>
          <a:ext cx="8075240" cy="2323730"/>
        </p:xfrm>
        <a:graphic>
          <a:graphicData uri="http://schemas.openxmlformats.org/drawingml/2006/table">
            <a:tbl>
              <a:tblPr/>
              <a:tblGrid>
                <a:gridCol w="3985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0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</a:rPr>
                        <a:t>DOMINANTNO</a:t>
                      </a:r>
                      <a:endParaRPr lang="en-US" sz="18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RECESIVNO</a:t>
                      </a:r>
                      <a:endParaRPr lang="en-US" sz="18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507"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r-HR" sz="14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  <a:r>
                        <a:rPr lang="vi-VN" sz="14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amna kosa</a:t>
                      </a:r>
                      <a:r>
                        <a:rPr lang="hr-HR" sz="14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(12) (60%)</a:t>
                      </a:r>
                      <a:endParaRPr lang="vi-VN" sz="1400" b="1" u="sng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r-HR" sz="14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</a:t>
                      </a:r>
                      <a:r>
                        <a:rPr lang="vi-VN" sz="14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međe ili zelene oči</a:t>
                      </a:r>
                      <a:r>
                        <a:rPr lang="hr-HR" sz="14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(13) (65%)</a:t>
                      </a:r>
                      <a:endParaRPr lang="vi-VN" sz="1400" b="1" u="sng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r-HR" sz="14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Mogućnost </a:t>
                      </a:r>
                      <a:r>
                        <a:rPr lang="vi-VN" sz="14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uzdužno</a:t>
                      </a:r>
                      <a:r>
                        <a:rPr lang="hr-HR" sz="14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</a:t>
                      </a:r>
                      <a:r>
                        <a:rPr lang="vi-VN" sz="14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svijanj</a:t>
                      </a:r>
                      <a:r>
                        <a:rPr lang="hr-HR" sz="14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</a:t>
                      </a:r>
                      <a:r>
                        <a:rPr lang="vi-VN" sz="14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jezika</a:t>
                      </a:r>
                      <a:r>
                        <a:rPr lang="hr-HR" sz="14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(17)  (85%)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r-HR" sz="14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Ravna kosa (18) (90%)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r-HR" sz="1400" b="1" u="sng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Nožni palac dulji (5) (25%)</a:t>
                      </a:r>
                      <a:endParaRPr lang="vi-VN" sz="1400" b="1" u="sng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CF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r-HR" sz="14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</a:t>
                      </a:r>
                      <a:r>
                        <a:rPr lang="en-US" sz="14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vijetla kosa</a:t>
                      </a:r>
                      <a:r>
                        <a:rPr lang="hr-HR" sz="14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(8) (40%)</a:t>
                      </a:r>
                      <a:endParaRPr lang="en-US" sz="1400" b="1" u="sng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r-HR" sz="14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</a:t>
                      </a:r>
                      <a:r>
                        <a:rPr lang="en-US" sz="14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lave ili sive oči</a:t>
                      </a:r>
                      <a:r>
                        <a:rPr lang="hr-HR" sz="14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(7) (35%)</a:t>
                      </a:r>
                      <a:endParaRPr lang="en-US" sz="1400" b="1" u="sng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r-HR" sz="14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Nemogućnost uzdužnog svijanja jezika (3) (15%)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r-HR" sz="14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Kovrčava kosa (2) (10%)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r-HR" sz="14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Nožni palac kraći (15) (75%)</a:t>
                      </a:r>
                      <a:endParaRPr lang="en-US" sz="1400" b="1" u="sng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50EDCA51-F329-495D-AE6E-C82C49B39B2A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649180" y="4259632"/>
            <a:ext cx="0" cy="2323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3FE42CB6-031C-4779-BD81-D9B49FCE738E}"/>
              </a:ext>
            </a:extLst>
          </p:cNvPr>
          <p:cNvCxnSpPr>
            <a:cxnSpLocks/>
          </p:cNvCxnSpPr>
          <p:nvPr/>
        </p:nvCxnSpPr>
        <p:spPr>
          <a:xfrm>
            <a:off x="611560" y="4653136"/>
            <a:ext cx="8075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21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CILJ NAŠEG PROJEKTA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Ispitati i analizirati učestalost ispoljavanja recesivnih osobina u 8.a razredu šk. g. 20/21</a:t>
            </a:r>
          </a:p>
          <a:p>
            <a:r>
              <a:rPr lang="hr-HR" dirty="0"/>
              <a:t>Boja kose: svijetla ili tamna</a:t>
            </a:r>
          </a:p>
          <a:p>
            <a:r>
              <a:rPr lang="hr-HR" dirty="0"/>
              <a:t> Boja očiju: plave/sive ili smeđe/zelena</a:t>
            </a:r>
          </a:p>
          <a:p>
            <a:r>
              <a:rPr lang="hr-HR" dirty="0"/>
              <a:t>Uzdužno savijanje jezika</a:t>
            </a:r>
          </a:p>
          <a:p>
            <a:r>
              <a:rPr lang="hr-HR" dirty="0"/>
              <a:t>Kosa: ravna ili kovrčava</a:t>
            </a:r>
          </a:p>
          <a:p>
            <a:r>
              <a:rPr lang="hr-HR" dirty="0"/>
              <a:t>Nožni prst u odnosu na palac: dulji/kraći</a:t>
            </a:r>
          </a:p>
        </p:txBody>
      </p:sp>
    </p:spTree>
    <p:extLst>
      <p:ext uri="{BB962C8B-B14F-4D97-AF65-F5344CB8AC3E}">
        <p14:creationId xmlns:p14="http://schemas.microsoft.com/office/powerpoint/2010/main" val="184661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89" y="0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/>
              <a:t>ANALIZA BOJE KOSE UČENIKA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7638"/>
            <a:ext cx="5328592" cy="5165724"/>
          </a:xfrm>
        </p:spPr>
        <p:txBody>
          <a:bodyPr/>
          <a:lstStyle/>
          <a:p>
            <a:r>
              <a:rPr lang="hr-HR" dirty="0"/>
              <a:t>Tamna boja kose:12/20=60%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Svijetla boja kose:8/20=40% </a:t>
            </a:r>
            <a:endParaRPr lang="en-US" dirty="0"/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302433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04" y="4180160"/>
            <a:ext cx="2561057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8A03248F-BC9F-41CD-B373-56FB864EDD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7898732"/>
              </p:ext>
            </p:extLst>
          </p:nvPr>
        </p:nvGraphicFramePr>
        <p:xfrm>
          <a:off x="5508104" y="1970633"/>
          <a:ext cx="3312368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8236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364"/>
            <a:ext cx="8229600" cy="1143000"/>
          </a:xfrm>
        </p:spPr>
        <p:txBody>
          <a:bodyPr/>
          <a:lstStyle/>
          <a:p>
            <a:r>
              <a:rPr lang="hr-HR" dirty="0"/>
              <a:t>ANALIZA BOJE OČIJU UČENIKA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040600"/>
          </a:xfrm>
        </p:spPr>
        <p:txBody>
          <a:bodyPr/>
          <a:lstStyle/>
          <a:p>
            <a:r>
              <a:rPr lang="hr-HR" dirty="0"/>
              <a:t>Smeđe ili zelene:13/20=65%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Plave ili sive:7/20=35%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7" y="4859590"/>
            <a:ext cx="3055085" cy="185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4859590"/>
            <a:ext cx="2664296" cy="18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7" y="2098090"/>
            <a:ext cx="2950515" cy="191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016" y="2104066"/>
            <a:ext cx="273630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id="{5B7AADCE-762C-45FC-8AB6-E739651480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10525"/>
              </p:ext>
            </p:extLst>
          </p:nvPr>
        </p:nvGraphicFramePr>
        <p:xfrm>
          <a:off x="5936038" y="2098090"/>
          <a:ext cx="3207962" cy="3412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686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MOGUĆNOSTI UZDUŽNO SAVIJANJA JEZIKA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5796136" cy="4709160"/>
          </a:xfrm>
        </p:spPr>
        <p:txBody>
          <a:bodyPr/>
          <a:lstStyle/>
          <a:p>
            <a:r>
              <a:rPr lang="hr-HR" dirty="0"/>
              <a:t>Mogu uviti jezik: 17/20=85%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Ne mogu uviti jezik: 3/20=15%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54576"/>
            <a:ext cx="2808312" cy="161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76" y="4869160"/>
            <a:ext cx="2995810" cy="183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22E05B43-10A5-434D-B8B6-231A289715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3919624"/>
              </p:ext>
            </p:extLst>
          </p:nvPr>
        </p:nvGraphicFramePr>
        <p:xfrm>
          <a:off x="5818749" y="2061388"/>
          <a:ext cx="3207962" cy="3412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78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ANALIZA TIPA KOSE UČENIKA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" y="1417638"/>
            <a:ext cx="8229600" cy="4709160"/>
          </a:xfrm>
        </p:spPr>
        <p:txBody>
          <a:bodyPr/>
          <a:lstStyle/>
          <a:p>
            <a:r>
              <a:rPr lang="hr-HR" dirty="0"/>
              <a:t>Ravna: 18/20=90%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Kovrčava: 2/20=10%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2160240" cy="208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37112"/>
            <a:ext cx="2160240" cy="231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BE10D49E-04B9-436A-93D0-C7FF8FD2B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927780"/>
              </p:ext>
            </p:extLst>
          </p:nvPr>
        </p:nvGraphicFramePr>
        <p:xfrm>
          <a:off x="5142958" y="2090821"/>
          <a:ext cx="3207962" cy="3412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52185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359</TotalTime>
  <Words>491</Words>
  <Application>Microsoft Office PowerPoint</Application>
  <PresentationFormat>On-screen Show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Dominante i recesivne osobine učenika 8.a razreda ŠK. G. 20/21</vt:lpstr>
      <vt:lpstr>SADRŽAJ</vt:lpstr>
      <vt:lpstr>ŠTO SU DOMINANTNA I RECESIVNA SVOJSTVA?</vt:lpstr>
      <vt:lpstr>NASLJEĐIVANJE KOD LJUDI</vt:lpstr>
      <vt:lpstr>CILJ NAŠEG PROJEKTA</vt:lpstr>
      <vt:lpstr>ANALIZA BOJE KOSE UČENIKA</vt:lpstr>
      <vt:lpstr>ANALIZA BOJE OČIJU UČENIKA</vt:lpstr>
      <vt:lpstr>MOGUĆNOSTI UZDUŽNO SAVIJANJA JEZIKA</vt:lpstr>
      <vt:lpstr>ANALIZA TIPA KOSE UČENIKA </vt:lpstr>
      <vt:lpstr>NOŽNI PRST-DULJI ILI KRAĆI</vt:lpstr>
      <vt:lpstr>ANALIZA PODATAKA GRAFIKONOM</vt:lpstr>
      <vt:lpstr>Zaključak</vt:lpstr>
      <vt:lpstr>LITERATURA</vt:lpstr>
      <vt:lpstr>Hvala Vam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Ispoljavanje dominatnih i recesivnih svojstava u populaciji učenika 8.a razreda</dc:title>
  <dc:creator>Windows korisnik</dc:creator>
  <cp:lastModifiedBy>Mr. Amg</cp:lastModifiedBy>
  <cp:revision>26</cp:revision>
  <dcterms:created xsi:type="dcterms:W3CDTF">2020-11-29T09:49:42Z</dcterms:created>
  <dcterms:modified xsi:type="dcterms:W3CDTF">2020-11-30T13:52:02Z</dcterms:modified>
</cp:coreProperties>
</file>